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4"/>
  </p:notesMasterIdLst>
  <p:sldIdLst>
    <p:sldId id="274" r:id="rId2"/>
    <p:sldId id="282" r:id="rId3"/>
    <p:sldId id="284" r:id="rId4"/>
    <p:sldId id="277" r:id="rId5"/>
    <p:sldId id="279" r:id="rId6"/>
    <p:sldId id="276" r:id="rId7"/>
    <p:sldId id="285" r:id="rId8"/>
    <p:sldId id="283" r:id="rId9"/>
    <p:sldId id="281" r:id="rId10"/>
    <p:sldId id="280" r:id="rId11"/>
    <p:sldId id="278" r:id="rId12"/>
    <p:sldId id="28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4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72" y="30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4BA2A-D9B2-4D94-AF3C-001F2F10B829}" type="datetimeFigureOut">
              <a:rPr lang="en-US" smtClean="0"/>
              <a:pPr/>
              <a:t>8/12/2018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6761FB-668E-4B27-9742-5A682563EF0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94DFA48-293D-4CA0-BB4D-A67C8D011593}" type="slidenum">
              <a:rPr lang="en-US" altLang="en-US"/>
              <a:pPr/>
              <a:t>1</a:t>
            </a:fld>
            <a:endParaRPr lang="en-US" altLang="en-US"/>
          </a:p>
        </p:txBody>
      </p:sp>
      <p:sp>
        <p:nvSpPr>
          <p:cNvPr id="332802" name="Rectangle 2"/>
          <p:cNvSpPr>
            <a:spLocks noGrp="1" noRot="1" noChangeAspect="1" noChangeArrowheads="1" noTextEdit="1"/>
          </p:cNvSpPr>
          <p:nvPr>
            <p:ph type="sldImg"/>
          </p:nvPr>
        </p:nvSpPr>
        <p:spPr>
          <a:xfrm>
            <a:off x="1189038" y="703263"/>
            <a:ext cx="4619625" cy="3465512"/>
          </a:xfrm>
          <a:ln/>
        </p:spPr>
      </p:sp>
      <p:sp>
        <p:nvSpPr>
          <p:cNvPr id="3328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96742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1759F988-F9C2-4368-8E0F-9CCC102439F1}" type="slidenum">
              <a:rPr lang="en-GB" altLang="en-US" sz="1200"/>
              <a:pPr eaLnBrk="1" hangingPunct="1"/>
              <a:t>4</a:t>
            </a:fld>
            <a:endParaRPr lang="en-GB" altLang="en-US" sz="1200"/>
          </a:p>
        </p:txBody>
      </p:sp>
      <p:sp>
        <p:nvSpPr>
          <p:cNvPr id="180227" name="Rectangle 2"/>
          <p:cNvSpPr>
            <a:spLocks noChangeArrowheads="1"/>
          </p:cNvSpPr>
          <p:nvPr>
            <p:ph type="sldImg"/>
          </p:nvPr>
        </p:nvSpPr>
        <p:spPr>
          <a:solidFill>
            <a:srgbClr val="FFFFFF"/>
          </a:solidFill>
          <a:ln/>
        </p:spPr>
      </p:sp>
      <p:sp>
        <p:nvSpPr>
          <p:cNvPr id="18022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868906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0B70B766-A61E-46DD-AFC6-BE53A399163B}" type="slidenum">
              <a:rPr lang="en-GB" altLang="en-US" sz="1200"/>
              <a:pPr eaLnBrk="1" hangingPunct="1"/>
              <a:t>5</a:t>
            </a:fld>
            <a:endParaRPr lang="en-GB" altLang="en-US" sz="1200"/>
          </a:p>
        </p:txBody>
      </p:sp>
      <p:sp>
        <p:nvSpPr>
          <p:cNvPr id="178179" name="Rectangle 2"/>
          <p:cNvSpPr>
            <a:spLocks noChangeArrowheads="1"/>
          </p:cNvSpPr>
          <p:nvPr>
            <p:ph type="sldImg"/>
          </p:nvPr>
        </p:nvSpPr>
        <p:spPr>
          <a:solidFill>
            <a:srgbClr val="FFFFFF"/>
          </a:solidFill>
          <a:ln/>
        </p:spPr>
      </p:sp>
      <p:sp>
        <p:nvSpPr>
          <p:cNvPr id="17818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4012683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0B70B766-A61E-46DD-AFC6-BE53A399163B}" type="slidenum">
              <a:rPr lang="en-GB" altLang="en-US" sz="1200"/>
              <a:pPr eaLnBrk="1" hangingPunct="1"/>
              <a:t>6</a:t>
            </a:fld>
            <a:endParaRPr lang="en-GB" altLang="en-US" sz="1200"/>
          </a:p>
        </p:txBody>
      </p:sp>
      <p:sp>
        <p:nvSpPr>
          <p:cNvPr id="178179" name="Rectangle 2"/>
          <p:cNvSpPr>
            <a:spLocks noChangeArrowheads="1"/>
          </p:cNvSpPr>
          <p:nvPr>
            <p:ph type="sldImg"/>
          </p:nvPr>
        </p:nvSpPr>
        <p:spPr>
          <a:solidFill>
            <a:srgbClr val="FFFFFF"/>
          </a:solidFill>
          <a:ln/>
        </p:spPr>
      </p:sp>
      <p:sp>
        <p:nvSpPr>
          <p:cNvPr id="17818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114373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965B0C5-F99A-4924-A0E5-102158E82477}" type="slidenum">
              <a:rPr lang="en-US" altLang="en-US"/>
              <a:pPr/>
              <a:t>9</a:t>
            </a:fld>
            <a:endParaRPr lang="en-US" altLang="en-US"/>
          </a:p>
        </p:txBody>
      </p:sp>
      <p:sp>
        <p:nvSpPr>
          <p:cNvPr id="367618" name="Rectangle 2"/>
          <p:cNvSpPr>
            <a:spLocks noChangeArrowheads="1" noTextEdit="1"/>
          </p:cNvSpPr>
          <p:nvPr>
            <p:ph type="sldImg"/>
          </p:nvPr>
        </p:nvSpPr>
        <p:spPr>
          <a:ln/>
        </p:spPr>
      </p:sp>
      <p:sp>
        <p:nvSpPr>
          <p:cNvPr id="367619" name="Rectangle 3"/>
          <p:cNvSpPr>
            <a:spLocks noGrp="1" noChangeArrowheads="1"/>
          </p:cNvSpPr>
          <p:nvPr>
            <p:ph type="body" idx="1"/>
          </p:nvPr>
        </p:nvSpPr>
        <p:spPr/>
        <p:txBody>
          <a:bodyPr/>
          <a:lstStyle/>
          <a:p>
            <a:pPr>
              <a:lnSpc>
                <a:spcPct val="80000"/>
              </a:lnSpc>
            </a:pPr>
            <a:r>
              <a:rPr lang="en-US" altLang="en-US" sz="900"/>
              <a:t>Science</a:t>
            </a:r>
          </a:p>
          <a:p>
            <a:pPr lvl="1">
              <a:lnSpc>
                <a:spcPct val="80000"/>
              </a:lnSpc>
            </a:pPr>
            <a:r>
              <a:rPr lang="en-US" altLang="en-US" sz="900"/>
              <a:t>Goal: answer the question </a:t>
            </a:r>
            <a:r>
              <a:rPr lang="en-US" altLang="en-US" sz="900" i="1"/>
              <a:t>Why?</a:t>
            </a:r>
          </a:p>
          <a:p>
            <a:pPr lvl="1">
              <a:lnSpc>
                <a:spcPct val="80000"/>
              </a:lnSpc>
            </a:pPr>
            <a:r>
              <a:rPr lang="en-US" altLang="en-US" sz="900"/>
              <a:t>Result: at best, answer the question </a:t>
            </a:r>
            <a:r>
              <a:rPr lang="en-US" altLang="en-US" sz="900" i="1"/>
              <a:t>What?</a:t>
            </a:r>
            <a:endParaRPr lang="en-US" altLang="en-US" sz="900"/>
          </a:p>
          <a:p>
            <a:pPr>
              <a:lnSpc>
                <a:spcPct val="80000"/>
              </a:lnSpc>
            </a:pPr>
            <a:r>
              <a:rPr lang="en-US" altLang="en-US" sz="900"/>
              <a:t>Cosmologists (physicist who thinks about big things) are very familiar with “anthropic coincidences” but have no real explanation	</a:t>
            </a:r>
          </a:p>
          <a:p>
            <a:pPr lvl="1">
              <a:lnSpc>
                <a:spcPct val="80000"/>
              </a:lnSpc>
            </a:pPr>
            <a:r>
              <a:rPr lang="en-US" altLang="en-US" sz="900"/>
              <a:t>Dr. Dennis Scania, head of Cambridge University Observatories</a:t>
            </a:r>
          </a:p>
          <a:p>
            <a:pPr lvl="2">
              <a:lnSpc>
                <a:spcPct val="80000"/>
              </a:lnSpc>
            </a:pPr>
            <a:r>
              <a:rPr lang="en-US" altLang="en-US" sz="900"/>
              <a:t>“If you change a little bit the laws of nature, or you change a little bit the constants of nature – like the charge on the electron – then the way the universe develops is so changed, it is very likely that intelligent life would not have been able to develop.”</a:t>
            </a:r>
          </a:p>
          <a:p>
            <a:pPr lvl="1">
              <a:lnSpc>
                <a:spcPct val="80000"/>
              </a:lnSpc>
            </a:pPr>
            <a:r>
              <a:rPr lang="en-US" altLang="en-US" sz="900"/>
              <a:t>Dr. David D. Deutsch, Institute of Mathematics, Oxford University</a:t>
            </a:r>
          </a:p>
          <a:p>
            <a:pPr lvl="2">
              <a:lnSpc>
                <a:spcPct val="80000"/>
              </a:lnSpc>
            </a:pPr>
            <a:r>
              <a:rPr lang="en-US" altLang="en-US" sz="900"/>
              <a:t>“If we nudge one of these constants just a few percent in one direction, stars burn out within a million years of their formation, and there is no time for evolution.  If we nudge it a few percent in the other direction then no elements heavier than helium form.  No carbon, no life.  Not even any chemistry.  No complexity at all.”</a:t>
            </a:r>
          </a:p>
          <a:p>
            <a:pPr lvl="1">
              <a:lnSpc>
                <a:spcPct val="80000"/>
              </a:lnSpc>
            </a:pPr>
            <a:r>
              <a:rPr lang="en-US" altLang="en-US" sz="900"/>
              <a:t>Dr. Paul Davies, noted author and professor of theoretical physics</a:t>
            </a:r>
          </a:p>
          <a:p>
            <a:pPr lvl="2">
              <a:lnSpc>
                <a:spcPct val="80000"/>
              </a:lnSpc>
            </a:pPr>
            <a:r>
              <a:rPr lang="en-US" altLang="en-US" sz="900"/>
              <a:t>“The really amazing thing is not that life on Earth is balanced on a knife-edge, but that the entire universe is balanced on a knife-edge, and would be total chaos if any of the natural ‘constants’ were off even slightly.  You see, even if you dismiss man as a chance happening, the fact remains that the universe seems unreasonably suited to the existence of life – almost contrived – you might say a ‘put-up job’.”</a:t>
            </a:r>
          </a:p>
          <a:p>
            <a:pPr lvl="2">
              <a:lnSpc>
                <a:spcPct val="80000"/>
              </a:lnSpc>
            </a:pPr>
            <a:endParaRPr lang="en-US" altLang="en-US" sz="900"/>
          </a:p>
          <a:p>
            <a:pPr>
              <a:lnSpc>
                <a:spcPct val="70000"/>
              </a:lnSpc>
            </a:pPr>
            <a:r>
              <a:rPr lang="en-US" altLang="en-US" sz="1000"/>
              <a:t>How precise is this fine tuning?</a:t>
            </a:r>
          </a:p>
          <a:p>
            <a:pPr lvl="1">
              <a:lnSpc>
                <a:spcPct val="70000"/>
              </a:lnSpc>
            </a:pPr>
            <a:r>
              <a:rPr lang="en-US" altLang="en-US" sz="1000"/>
              <a:t>Michael Turner, astrophysicist at the University of Chicago</a:t>
            </a:r>
          </a:p>
          <a:p>
            <a:pPr lvl="2">
              <a:lnSpc>
                <a:spcPct val="70000"/>
              </a:lnSpc>
            </a:pPr>
            <a:r>
              <a:rPr lang="en-US" altLang="en-US" sz="1000"/>
              <a:t>“The precision is as if one could throw a dart across the entire universe and hit a bull’s eye one millimeter in diameter on the other side”</a:t>
            </a:r>
          </a:p>
          <a:p>
            <a:pPr lvl="2">
              <a:lnSpc>
                <a:spcPct val="80000"/>
              </a:lnSpc>
            </a:pPr>
            <a:endParaRPr lang="en-US" altLang="en-US" sz="900"/>
          </a:p>
          <a:p>
            <a:pPr>
              <a:lnSpc>
                <a:spcPct val="80000"/>
              </a:lnSpc>
            </a:pPr>
            <a:endParaRPr lang="en-US" altLang="en-US" sz="900"/>
          </a:p>
          <a:p>
            <a:pPr>
              <a:lnSpc>
                <a:spcPct val="77000"/>
              </a:lnSpc>
            </a:pPr>
            <a:endParaRPr lang="en-US" altLang="en-US" sz="900"/>
          </a:p>
        </p:txBody>
      </p:sp>
    </p:spTree>
    <p:extLst>
      <p:ext uri="{BB962C8B-B14F-4D97-AF65-F5344CB8AC3E}">
        <p14:creationId xmlns:p14="http://schemas.microsoft.com/office/powerpoint/2010/main" val="251490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EBAC8BC-E319-4C74-9C86-856394BCAF2C}" type="slidenum">
              <a:rPr lang="en-US" altLang="en-US"/>
              <a:pPr/>
              <a:t>10</a:t>
            </a:fld>
            <a:endParaRPr lang="en-US" altLang="en-US"/>
          </a:p>
        </p:txBody>
      </p:sp>
      <p:sp>
        <p:nvSpPr>
          <p:cNvPr id="389122" name="Rectangle 2"/>
          <p:cNvSpPr>
            <a:spLocks noChangeArrowheads="1" noTextEdit="1"/>
          </p:cNvSpPr>
          <p:nvPr>
            <p:ph type="sldImg"/>
          </p:nvPr>
        </p:nvSpPr>
        <p:spPr>
          <a:ln/>
        </p:spPr>
      </p:sp>
      <p:sp>
        <p:nvSpPr>
          <p:cNvPr id="389123" name="Rectangle 3"/>
          <p:cNvSpPr>
            <a:spLocks noGrp="1" noChangeArrowheads="1"/>
          </p:cNvSpPr>
          <p:nvPr>
            <p:ph type="body" idx="1"/>
          </p:nvPr>
        </p:nvSpPr>
        <p:spPr/>
        <p:txBody>
          <a:bodyPr/>
          <a:lstStyle/>
          <a:p>
            <a:r>
              <a:rPr lang="en-US" altLang="en-US" sz="1000"/>
              <a:t>1 in 10</a:t>
            </a:r>
            <a:r>
              <a:rPr lang="en-US" altLang="en-US" sz="1000" baseline="30000"/>
              <a:t>65</a:t>
            </a:r>
            <a:r>
              <a:rPr lang="en-US" altLang="en-US" sz="1000"/>
              <a:t> chance of randomly assembling a single protein.  (Robert Sauer, MIT)</a:t>
            </a:r>
          </a:p>
          <a:p>
            <a:r>
              <a:rPr lang="en-US" altLang="en-US" sz="1000"/>
              <a:t>10</a:t>
            </a:r>
            <a:r>
              <a:rPr lang="en-US" altLang="en-US" sz="1000" baseline="30000"/>
              <a:t>31</a:t>
            </a:r>
            <a:r>
              <a:rPr lang="en-US" altLang="en-US" sz="1000"/>
              <a:t> molecules of water in a cubic meter</a:t>
            </a:r>
          </a:p>
          <a:p>
            <a:r>
              <a:rPr lang="en-US" altLang="en-US" sz="1000"/>
              <a:t>Assume an attempt at forming a protein every millisecond (1000 attempts per second)</a:t>
            </a:r>
          </a:p>
          <a:p>
            <a:r>
              <a:rPr lang="en-US" altLang="en-US" sz="1000"/>
              <a:t>2900 cubic miles of water in Lake Superior = 1.2 * 10</a:t>
            </a:r>
            <a:r>
              <a:rPr lang="en-US" altLang="en-US" sz="1000" baseline="30000"/>
              <a:t>13</a:t>
            </a:r>
            <a:r>
              <a:rPr lang="en-US" altLang="en-US" sz="1000"/>
              <a:t> cubic meters</a:t>
            </a:r>
          </a:p>
          <a:p>
            <a:endParaRPr lang="en-US" altLang="en-US" sz="1000"/>
          </a:p>
          <a:p>
            <a:pPr>
              <a:lnSpc>
                <a:spcPct val="100000"/>
              </a:lnSpc>
            </a:pPr>
            <a:r>
              <a:rPr lang="en-US" altLang="en-US" sz="1000"/>
              <a:t>To form even one protein under perfect conditions in this volume of “primordial soup” it would take, statistically, </a:t>
            </a:r>
            <a:r>
              <a:rPr lang="en-US" altLang="en-US" sz="1000">
                <a:solidFill>
                  <a:srgbClr val="0000CC"/>
                </a:solidFill>
              </a:rPr>
              <a:t>28 Billion years</a:t>
            </a:r>
          </a:p>
          <a:p>
            <a:r>
              <a:rPr lang="en-US" altLang="en-US" sz="1000"/>
              <a:t> </a:t>
            </a:r>
          </a:p>
          <a:p>
            <a:pPr>
              <a:lnSpc>
                <a:spcPct val="120000"/>
              </a:lnSpc>
            </a:pPr>
            <a:r>
              <a:rPr lang="en-US" altLang="en-US" sz="1000"/>
              <a:t>This says nothing of how long that protein would last and how it would self-replicate, or what it would function on, etc.  And a typical cell synthesizes approximately 15000 proteins!</a:t>
            </a:r>
            <a:endParaRPr lang="en-US" altLang="en-US" sz="1000" i="1">
              <a:solidFill>
                <a:schemeClr val="tx2"/>
              </a:solidFill>
            </a:endParaRPr>
          </a:p>
          <a:p>
            <a:pPr algn="ctr">
              <a:lnSpc>
                <a:spcPct val="190000"/>
              </a:lnSpc>
            </a:pPr>
            <a:r>
              <a:rPr lang="en-US" altLang="en-US" sz="1000" i="1">
                <a:solidFill>
                  <a:schemeClr val="tx2"/>
                </a:solidFill>
              </a:rPr>
              <a:t>Trying to get even the simplest components to life based on random chance </a:t>
            </a:r>
          </a:p>
          <a:p>
            <a:pPr algn="ctr">
              <a:lnSpc>
                <a:spcPct val="10000"/>
              </a:lnSpc>
            </a:pPr>
            <a:r>
              <a:rPr lang="en-US" altLang="en-US" sz="1000" i="1">
                <a:solidFill>
                  <a:schemeClr val="tx2"/>
                </a:solidFill>
              </a:rPr>
              <a:t>is the very definition of a statistical impossibility.</a:t>
            </a:r>
          </a:p>
          <a:p>
            <a:pPr algn="ctr">
              <a:lnSpc>
                <a:spcPct val="20000"/>
              </a:lnSpc>
            </a:pPr>
            <a:endParaRPr lang="en-US" altLang="en-US" sz="1000" i="1">
              <a:solidFill>
                <a:schemeClr val="tx2"/>
              </a:solidFill>
            </a:endParaRPr>
          </a:p>
          <a:p>
            <a:pPr>
              <a:lnSpc>
                <a:spcPct val="120000"/>
              </a:lnSpc>
            </a:pPr>
            <a:r>
              <a:rPr lang="en-US" altLang="en-US" sz="1000" i="1"/>
              <a:t>Psalm 139:12-14  </a:t>
            </a:r>
            <a:r>
              <a:rPr lang="en-US" altLang="en-US" sz="1000" b="1" i="1"/>
              <a:t>Even the darkness is not dark to You, And the night is as bright as the day. Darkness and light are alike to You.  For You formed my inward parts; </a:t>
            </a:r>
            <a:r>
              <a:rPr lang="en-US" altLang="en-US" sz="1000" i="1"/>
              <a:t>You wove me in my mother's womb</a:t>
            </a:r>
            <a:r>
              <a:rPr lang="en-US" altLang="en-US" sz="1000" b="1" i="1"/>
              <a:t>.  I will give thanks to You, for I am fearfully and wonderfully made; Wonderful are Your works, And my soul knows it very well.</a:t>
            </a:r>
            <a:r>
              <a:rPr lang="en-US" altLang="en-US" sz="1000" i="1"/>
              <a:t> </a:t>
            </a:r>
          </a:p>
          <a:p>
            <a:endParaRPr lang="en-US" altLang="en-US" sz="1000"/>
          </a:p>
        </p:txBody>
      </p:sp>
    </p:spTree>
    <p:extLst>
      <p:ext uri="{BB962C8B-B14F-4D97-AF65-F5344CB8AC3E}">
        <p14:creationId xmlns:p14="http://schemas.microsoft.com/office/powerpoint/2010/main" val="1502753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8408F6-DB17-435A-AA34-0F65A52F297F}" type="datetimeFigureOut">
              <a:rPr lang="en-US" smtClean="0"/>
              <a:pPr/>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184816026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18408F6-DB17-435A-AA34-0F65A52F297F}" type="datetimeFigureOut">
              <a:rPr lang="en-US" smtClean="0"/>
              <a:pPr/>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2617502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18408F6-DB17-435A-AA34-0F65A52F297F}" type="datetimeFigureOut">
              <a:rPr lang="en-US" smtClean="0"/>
              <a:pPr/>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2200391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18408F6-DB17-435A-AA34-0F65A52F297F}" type="datetimeFigureOut">
              <a:rPr lang="en-US" smtClean="0"/>
              <a:pPr/>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B646F-E266-4531-BD75-1DE47ED7BDB4}"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799748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8408F6-DB17-435A-AA34-0F65A52F297F}" type="datetimeFigureOut">
              <a:rPr lang="en-US" smtClean="0"/>
              <a:pPr/>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2556562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18408F6-DB17-435A-AA34-0F65A52F297F}" type="datetimeFigureOut">
              <a:rPr lang="en-US" smtClean="0"/>
              <a:pPr/>
              <a:t>8/12/2018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4229980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18408F6-DB17-435A-AA34-0F65A52F297F}" type="datetimeFigureOut">
              <a:rPr lang="en-US" smtClean="0"/>
              <a:pPr/>
              <a:t>8/12/2018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2821785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8408F6-DB17-435A-AA34-0F65A52F297F}" type="datetimeFigureOut">
              <a:rPr lang="en-US" smtClean="0"/>
              <a:pPr/>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1184339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8408F6-DB17-435A-AA34-0F65A52F297F}" type="datetimeFigureOut">
              <a:rPr lang="en-US" smtClean="0"/>
              <a:pPr/>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228928943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p:cNvSpPr>
            <a:spLocks noGrp="1"/>
          </p:cNvSpPr>
          <p:nvPr>
            <p:ph sz="quarter" idx="12"/>
          </p:nvPr>
        </p:nvSpPr>
        <p:spPr>
          <a:xfrm>
            <a:off x="647700" y="717550"/>
            <a:ext cx="9144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6437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18408F6-DB17-435A-AA34-0F65A52F297F}" type="datetimeFigureOut">
              <a:rPr lang="en-US" smtClean="0"/>
              <a:pPr/>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216988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8408F6-DB17-435A-AA34-0F65A52F297F}" type="datetimeFigureOut">
              <a:rPr lang="en-US" smtClean="0"/>
              <a:pPr/>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353375422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8408F6-DB17-435A-AA34-0F65A52F297F}" type="datetimeFigureOut">
              <a:rPr lang="en-US" smtClean="0"/>
              <a:pPr/>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347222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8408F6-DB17-435A-AA34-0F65A52F297F}" type="datetimeFigureOut">
              <a:rPr lang="en-US" smtClean="0"/>
              <a:pPr/>
              <a:t>8/12/2018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1636226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18408F6-DB17-435A-AA34-0F65A52F297F}" type="datetimeFigureOut">
              <a:rPr lang="en-US" smtClean="0"/>
              <a:pPr/>
              <a:t>8/12/2018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54200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18408F6-DB17-435A-AA34-0F65A52F297F}" type="datetimeFigureOut">
              <a:rPr lang="en-US" smtClean="0"/>
              <a:pPr/>
              <a:t>8/12/2018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1221130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D18408F6-DB17-435A-AA34-0F65A52F297F}" type="datetimeFigureOut">
              <a:rPr lang="en-US" smtClean="0"/>
              <a:pPr/>
              <a:t>8/12/2018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3415310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18408F6-DB17-435A-AA34-0F65A52F297F}" type="datetimeFigureOut">
              <a:rPr lang="en-US" smtClean="0"/>
              <a:pPr/>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B646F-E266-4531-BD75-1DE47ED7BDB4}" type="slidenum">
              <a:rPr lang="en-US" smtClean="0"/>
              <a:pPr/>
              <a:t>‹#›</a:t>
            </a:fld>
            <a:endParaRPr lang="en-US"/>
          </a:p>
        </p:txBody>
      </p:sp>
    </p:spTree>
    <p:extLst>
      <p:ext uri="{BB962C8B-B14F-4D97-AF65-F5344CB8AC3E}">
        <p14:creationId xmlns:p14="http://schemas.microsoft.com/office/powerpoint/2010/main" val="2767779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rgbClr val="002060"/>
            </a:gs>
            <a:gs pos="100000">
              <a:schemeClr val="bg1"/>
            </a:gs>
          </a:gsLst>
          <a:lin ang="6120000" scaled="1"/>
          <a:tileRect/>
        </a:gradFill>
        <a:effectLst/>
      </p:bgPr>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18408F6-DB17-435A-AA34-0F65A52F297F}" type="datetimeFigureOut">
              <a:rPr lang="en-US" smtClean="0"/>
              <a:pPr/>
              <a:t>8/12/2018</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915B646F-E266-4531-BD75-1DE47ED7BDB4}" type="slidenum">
              <a:rPr lang="en-US" smtClean="0"/>
              <a:pPr/>
              <a:t>‹#›</a:t>
            </a:fld>
            <a:endParaRPr lang="en-US"/>
          </a:p>
        </p:txBody>
      </p:sp>
    </p:spTree>
    <p:extLst>
      <p:ext uri="{BB962C8B-B14F-4D97-AF65-F5344CB8AC3E}">
        <p14:creationId xmlns:p14="http://schemas.microsoft.com/office/powerpoint/2010/main" val="317393806"/>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 id="2147483882" r:id="rId18"/>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8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24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304800" y="381000"/>
            <a:ext cx="3276600" cy="1066800"/>
          </a:xfrm>
        </p:spPr>
        <p:txBody>
          <a:bodyPr>
            <a:normAutofit fontScale="90000"/>
          </a:bodyPr>
          <a:lstStyle/>
          <a:p>
            <a:r>
              <a:rPr lang="en-US" altLang="en-US" dirty="0"/>
              <a:t>Intelligent Design:</a:t>
            </a:r>
            <a:br>
              <a:rPr lang="en-US" altLang="en-US" dirty="0"/>
            </a:br>
            <a:r>
              <a:rPr lang="en-US" altLang="en-US" sz="3100" dirty="0"/>
              <a:t>A brief look at the </a:t>
            </a:r>
            <a:r>
              <a:rPr lang="en-US" altLang="en-US" sz="3100" i="1" dirty="0"/>
              <a:t>theory </a:t>
            </a:r>
            <a:r>
              <a:rPr lang="en-US" altLang="en-US" sz="3100" dirty="0"/>
              <a:t>and the </a:t>
            </a:r>
            <a:r>
              <a:rPr lang="en-US" altLang="en-US" sz="3100" i="1" dirty="0"/>
              <a:t>movement</a:t>
            </a:r>
            <a:br>
              <a:rPr lang="en-US" altLang="en-US" sz="3100" dirty="0"/>
            </a:br>
            <a:br>
              <a:rPr lang="en-US" altLang="en-US" sz="2200" dirty="0"/>
            </a:br>
            <a:r>
              <a:rPr lang="en-US" altLang="en-US" sz="1800" dirty="0"/>
              <a:t>A.J. Miller, Berean Baptist Church</a:t>
            </a:r>
            <a:endParaRPr lang="en-US" altLang="en-US" dirty="0"/>
          </a:p>
        </p:txBody>
      </p:sp>
      <p:pic>
        <p:nvPicPr>
          <p:cNvPr id="4" name="Picture 7" descr="Then a Miracle Happnews"/>
          <p:cNvPicPr>
            <a:picLocks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3581400" y="457200"/>
            <a:ext cx="5284502" cy="577300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296992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a:xfrm>
            <a:off x="381000" y="47270"/>
            <a:ext cx="8534400" cy="1400530"/>
          </a:xfrm>
        </p:spPr>
        <p:txBody>
          <a:bodyPr/>
          <a:lstStyle/>
          <a:p>
            <a:r>
              <a:rPr lang="en-US" altLang="en-US" sz="3200" dirty="0"/>
              <a:t>Evidences: “Inevitability” of Life</a:t>
            </a:r>
          </a:p>
        </p:txBody>
      </p:sp>
      <p:sp>
        <p:nvSpPr>
          <p:cNvPr id="353303" name="Rectangle 23"/>
          <p:cNvSpPr>
            <a:spLocks noGrp="1" noChangeArrowheads="1"/>
          </p:cNvSpPr>
          <p:nvPr>
            <p:ph type="body" idx="1"/>
          </p:nvPr>
        </p:nvSpPr>
        <p:spPr>
          <a:xfrm>
            <a:off x="381000" y="838200"/>
            <a:ext cx="8382000" cy="5486400"/>
          </a:xfrm>
          <a:noFill/>
          <a:ln/>
        </p:spPr>
        <p:txBody>
          <a:bodyPr>
            <a:noAutofit/>
          </a:bodyPr>
          <a:lstStyle/>
          <a:p>
            <a:pPr marL="342900" indent="-342900">
              <a:spcBef>
                <a:spcPts val="0"/>
              </a:spcBef>
            </a:pPr>
            <a:r>
              <a:rPr lang="en-US" altLang="en-US" sz="1800" dirty="0"/>
              <a:t>1 in 10</a:t>
            </a:r>
            <a:r>
              <a:rPr lang="en-US" altLang="en-US" sz="1800" baseline="30000" dirty="0"/>
              <a:t>65</a:t>
            </a:r>
            <a:r>
              <a:rPr lang="en-US" altLang="en-US" sz="1800" dirty="0"/>
              <a:t> chance of randomly assembling a single protein.  (Robert Sauer, MIT)</a:t>
            </a:r>
          </a:p>
          <a:p>
            <a:pPr marL="342900" indent="-342900">
              <a:spcBef>
                <a:spcPts val="0"/>
              </a:spcBef>
            </a:pPr>
            <a:r>
              <a:rPr lang="en-US" altLang="en-US" sz="1800" dirty="0"/>
              <a:t>10</a:t>
            </a:r>
            <a:r>
              <a:rPr lang="en-US" altLang="en-US" sz="1800" baseline="30000" dirty="0"/>
              <a:t>31</a:t>
            </a:r>
            <a:r>
              <a:rPr lang="en-US" altLang="en-US" sz="1800" dirty="0"/>
              <a:t> molecules of water in a cubic meter</a:t>
            </a:r>
          </a:p>
          <a:p>
            <a:pPr marL="342900" indent="-342900">
              <a:spcBef>
                <a:spcPts val="0"/>
              </a:spcBef>
            </a:pPr>
            <a:r>
              <a:rPr lang="en-US" altLang="en-US" sz="1800" dirty="0"/>
              <a:t>Assume an attempt at forming a protein every millisecond (1000 attempts per second)</a:t>
            </a:r>
          </a:p>
          <a:p>
            <a:pPr marL="342900" indent="-342900">
              <a:spcBef>
                <a:spcPts val="0"/>
              </a:spcBef>
            </a:pPr>
            <a:r>
              <a:rPr lang="en-US" altLang="en-US" sz="1800" dirty="0"/>
              <a:t>2900 cubic miles of water in Lake Superior = 1.2 * 10</a:t>
            </a:r>
            <a:r>
              <a:rPr lang="en-US" altLang="en-US" sz="1800" baseline="30000" dirty="0"/>
              <a:t>13</a:t>
            </a:r>
            <a:r>
              <a:rPr lang="en-US" altLang="en-US" sz="1800" dirty="0"/>
              <a:t> cubic meters</a:t>
            </a:r>
          </a:p>
          <a:p>
            <a:pPr marL="0" indent="0">
              <a:spcBef>
                <a:spcPts val="0"/>
              </a:spcBef>
              <a:buNone/>
            </a:pPr>
            <a:endParaRPr lang="en-US" altLang="en-US" sz="1800" dirty="0"/>
          </a:p>
          <a:p>
            <a:pPr marL="0" indent="0">
              <a:spcBef>
                <a:spcPts val="0"/>
              </a:spcBef>
              <a:buNone/>
            </a:pPr>
            <a:r>
              <a:rPr lang="en-US" altLang="en-US" sz="1800" dirty="0"/>
              <a:t>To form even one protein under perfect conditions in this volume of “primordial soup” it would take, statistically,</a:t>
            </a:r>
            <a:r>
              <a:rPr lang="en-US" altLang="en-US" sz="1800" b="1" dirty="0">
                <a:solidFill>
                  <a:srgbClr val="FFFF00"/>
                </a:solidFill>
              </a:rPr>
              <a:t> 28 Billion years</a:t>
            </a:r>
          </a:p>
          <a:p>
            <a:pPr marL="0" indent="0">
              <a:spcBef>
                <a:spcPts val="0"/>
              </a:spcBef>
              <a:buNone/>
            </a:pPr>
            <a:endParaRPr lang="en-US" altLang="en-US" sz="1800" b="1" dirty="0">
              <a:solidFill>
                <a:srgbClr val="FFFF00"/>
              </a:solidFill>
            </a:endParaRPr>
          </a:p>
          <a:p>
            <a:pPr marL="0" indent="0">
              <a:spcBef>
                <a:spcPts val="0"/>
              </a:spcBef>
              <a:buNone/>
            </a:pPr>
            <a:r>
              <a:rPr lang="en-US" altLang="en-US" sz="1800" dirty="0"/>
              <a:t>… and how long would it last? How would it replicate? On what would it function? Then note that a typical cell synthesizes approximately 15000 proteins…</a:t>
            </a:r>
          </a:p>
          <a:p>
            <a:pPr marL="0" indent="0">
              <a:spcBef>
                <a:spcPts val="0"/>
              </a:spcBef>
              <a:buNone/>
            </a:pPr>
            <a:endParaRPr lang="en-US" altLang="en-US" sz="1800" b="1" dirty="0">
              <a:solidFill>
                <a:srgbClr val="FFFF00"/>
              </a:solidFill>
            </a:endParaRPr>
          </a:p>
          <a:p>
            <a:pPr marL="0" indent="0" algn="ctr">
              <a:spcBef>
                <a:spcPts val="0"/>
              </a:spcBef>
              <a:buFont typeface="Symbol" panose="05050102010706020507" pitchFamily="18" charset="2"/>
              <a:buNone/>
            </a:pPr>
            <a:r>
              <a:rPr lang="en-US" altLang="en-US" sz="1800" b="1" i="1" dirty="0">
                <a:solidFill>
                  <a:schemeClr val="tx2"/>
                </a:solidFill>
              </a:rPr>
              <a:t>Trying to get even the simplest components to life based on random chance is a statistical impossibility.</a:t>
            </a:r>
          </a:p>
          <a:p>
            <a:pPr marL="0" indent="0" algn="ctr">
              <a:spcBef>
                <a:spcPts val="0"/>
              </a:spcBef>
              <a:buFont typeface="Symbol" panose="05050102010706020507" pitchFamily="18" charset="2"/>
              <a:buNone/>
            </a:pPr>
            <a:endParaRPr lang="en-US" altLang="en-US" sz="1800" i="1" dirty="0">
              <a:solidFill>
                <a:schemeClr val="tx2"/>
              </a:solidFill>
            </a:endParaRPr>
          </a:p>
          <a:p>
            <a:pPr marL="0" indent="0">
              <a:spcBef>
                <a:spcPts val="0"/>
              </a:spcBef>
              <a:buFont typeface="Symbol" panose="05050102010706020507" pitchFamily="18" charset="2"/>
              <a:buNone/>
            </a:pPr>
            <a:r>
              <a:rPr lang="en-US" altLang="en-US" sz="1600" i="1" dirty="0"/>
              <a:t>Psalm 139:12-14  </a:t>
            </a:r>
            <a:r>
              <a:rPr lang="en-US" altLang="en-US" sz="1600" b="0" i="1" dirty="0"/>
              <a:t>Even the darkness is not dark to You, And the night is as bright as the day. Darkness and light are alike to You.  For You formed my inward parts; </a:t>
            </a:r>
            <a:r>
              <a:rPr lang="en-US" altLang="en-US" sz="1600" i="1" dirty="0"/>
              <a:t>You wove me in my mother's womb</a:t>
            </a:r>
            <a:r>
              <a:rPr lang="en-US" altLang="en-US" sz="1600" b="0" i="1" dirty="0"/>
              <a:t>.  I will give thanks to You, for I am fearfully and wonderfully made; Wonderful are Your works, And my soul knows it very well.</a:t>
            </a:r>
            <a:r>
              <a:rPr lang="en-US" altLang="en-US" sz="1600" i="1" dirty="0"/>
              <a:t> </a:t>
            </a:r>
          </a:p>
        </p:txBody>
      </p:sp>
    </p:spTree>
    <p:extLst>
      <p:ext uri="{BB962C8B-B14F-4D97-AF65-F5344CB8AC3E}">
        <p14:creationId xmlns:p14="http://schemas.microsoft.com/office/powerpoint/2010/main" val="901860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Evidences: Math itself</a:t>
            </a:r>
          </a:p>
        </p:txBody>
      </p:sp>
      <p:sp>
        <p:nvSpPr>
          <p:cNvPr id="3" name="Content Placeholder 2"/>
          <p:cNvSpPr>
            <a:spLocks noGrp="1"/>
          </p:cNvSpPr>
          <p:nvPr>
            <p:ph idx="1"/>
          </p:nvPr>
        </p:nvSpPr>
        <p:spPr>
          <a:xfrm>
            <a:off x="656572" y="1447800"/>
            <a:ext cx="8106427" cy="4195481"/>
          </a:xfrm>
        </p:spPr>
        <p:txBody>
          <a:bodyPr/>
          <a:lstStyle/>
          <a:p>
            <a:pPr marL="0" indent="0">
              <a:buNone/>
            </a:pPr>
            <a:r>
              <a:rPr lang="en-US" i="1" dirty="0"/>
              <a:t>"The miracle of the appropriateness of the language of mathematics to the formulation of the laws of physics is a wonderful gift which we neither understand nor deserve".</a:t>
            </a:r>
          </a:p>
          <a:p>
            <a:pPr marL="0" indent="0">
              <a:buNone/>
            </a:pPr>
            <a:endParaRPr lang="en-US" dirty="0"/>
          </a:p>
          <a:p>
            <a:pPr marL="0" indent="0">
              <a:buNone/>
            </a:pPr>
            <a:r>
              <a:rPr lang="en-US" sz="2000" dirty="0"/>
              <a:t>Eugene Wigner, physics Nobel Laureate, </a:t>
            </a:r>
            <a:r>
              <a:rPr lang="en-US" sz="2000" i="1" dirty="0"/>
              <a:t>The Unreasonable Effectiveness of Mathematics in the Natural Sciences</a:t>
            </a:r>
            <a:endParaRPr lang="en-US" dirty="0"/>
          </a:p>
        </p:txBody>
      </p:sp>
    </p:spTree>
    <p:extLst>
      <p:ext uri="{BB962C8B-B14F-4D97-AF65-F5344CB8AC3E}">
        <p14:creationId xmlns:p14="http://schemas.microsoft.com/office/powerpoint/2010/main" val="3359205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8506890" cy="1400530"/>
          </a:xfrm>
        </p:spPr>
        <p:txBody>
          <a:bodyPr/>
          <a:lstStyle/>
          <a:p>
            <a:r>
              <a:rPr lang="en-US" sz="3600" dirty="0"/>
              <a:t>Does ID eliminate scientific inquiry as an intellectual dead end?</a:t>
            </a:r>
          </a:p>
        </p:txBody>
      </p:sp>
      <p:sp>
        <p:nvSpPr>
          <p:cNvPr id="3" name="Content Placeholder 2"/>
          <p:cNvSpPr>
            <a:spLocks noGrp="1"/>
          </p:cNvSpPr>
          <p:nvPr>
            <p:ph idx="1"/>
          </p:nvPr>
        </p:nvSpPr>
        <p:spPr>
          <a:xfrm>
            <a:off x="484710" y="1981201"/>
            <a:ext cx="8125890" cy="4267206"/>
          </a:xfrm>
        </p:spPr>
        <p:txBody>
          <a:bodyPr>
            <a:normAutofit/>
          </a:bodyPr>
          <a:lstStyle/>
          <a:p>
            <a:pPr marL="0" indent="0">
              <a:buNone/>
            </a:pPr>
            <a:r>
              <a:rPr lang="en-US" sz="2400" dirty="0"/>
              <a:t>“No. If true, ID is a profound insight into the natural world and a motivator to scientific inquiry. The pioneers of modern science, who were convinced that nature is designed, consequently held that it could be understood by human intellects. This confidence helped to drive the scientific revolution.” </a:t>
            </a:r>
          </a:p>
          <a:p>
            <a:pPr marL="0" indent="0">
              <a:buNone/>
            </a:pPr>
            <a:r>
              <a:rPr lang="en-US" sz="2400" dirty="0"/>
              <a:t>Dr. Richard </a:t>
            </a:r>
            <a:r>
              <a:rPr lang="en-US" sz="2400" dirty="0" err="1"/>
              <a:t>Buggs</a:t>
            </a:r>
            <a:r>
              <a:rPr lang="en-US" sz="2400" dirty="0"/>
              <a:t>, geneticist</a:t>
            </a:r>
          </a:p>
          <a:p>
            <a:pPr marL="0" indent="0">
              <a:buNone/>
            </a:pPr>
            <a:r>
              <a:rPr lang="en-US" sz="1900" dirty="0"/>
              <a:t>https://www.theguardian.com/commentisfree/2007/jan/09/schools.religion</a:t>
            </a:r>
          </a:p>
          <a:p>
            <a:endParaRPr lang="en-US" dirty="0"/>
          </a:p>
        </p:txBody>
      </p:sp>
    </p:spTree>
    <p:extLst>
      <p:ext uri="{BB962C8B-B14F-4D97-AF65-F5344CB8AC3E}">
        <p14:creationId xmlns:p14="http://schemas.microsoft.com/office/powerpoint/2010/main" val="3706466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918882"/>
          </a:xfrm>
        </p:spPr>
        <p:txBody>
          <a:bodyPr/>
          <a:lstStyle/>
          <a:p>
            <a:r>
              <a:rPr lang="en-US" dirty="0"/>
              <a:t>ID Theory</a:t>
            </a:r>
          </a:p>
        </p:txBody>
      </p:sp>
      <p:sp>
        <p:nvSpPr>
          <p:cNvPr id="3" name="Content Placeholder 2"/>
          <p:cNvSpPr>
            <a:spLocks noGrp="1"/>
          </p:cNvSpPr>
          <p:nvPr>
            <p:ph idx="1"/>
          </p:nvPr>
        </p:nvSpPr>
        <p:spPr>
          <a:xfrm>
            <a:off x="647700" y="1371600"/>
            <a:ext cx="8115300" cy="4495800"/>
          </a:xfrm>
        </p:spPr>
        <p:txBody>
          <a:bodyPr>
            <a:normAutofit fontScale="92500" lnSpcReduction="20000"/>
          </a:bodyPr>
          <a:lstStyle/>
          <a:p>
            <a:pPr marL="0" indent="0">
              <a:buNone/>
            </a:pPr>
            <a:r>
              <a:rPr lang="en-US" dirty="0"/>
              <a:t> “The theory of intelligent design holds that certain features of the universe and living things are best explained by an intelligent cause, and are not the result of an undirected, chance-based process such as Darwinian evolution. ” </a:t>
            </a:r>
          </a:p>
          <a:p>
            <a:pPr marL="0" indent="0">
              <a:buNone/>
            </a:pPr>
            <a:endParaRPr lang="en-US" dirty="0"/>
          </a:p>
          <a:p>
            <a:pPr marL="0" indent="0">
              <a:buNone/>
            </a:pPr>
            <a:r>
              <a:rPr lang="en-US" dirty="0"/>
              <a:t>ideacenter.org</a:t>
            </a:r>
          </a:p>
          <a:p>
            <a:pPr marL="0" indent="0">
              <a:buNone/>
            </a:pPr>
            <a:endParaRPr lang="en-US" dirty="0"/>
          </a:p>
          <a:p>
            <a:r>
              <a:rPr lang="en-US" dirty="0"/>
              <a:t>Theory seeks to admit the possibility of intelligent agents working or having worked in natural systems to further true understanding of nature</a:t>
            </a:r>
          </a:p>
        </p:txBody>
      </p:sp>
    </p:spTree>
    <p:extLst>
      <p:ext uri="{BB962C8B-B14F-4D97-AF65-F5344CB8AC3E}">
        <p14:creationId xmlns:p14="http://schemas.microsoft.com/office/powerpoint/2010/main" val="2659547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 Movement</a:t>
            </a:r>
          </a:p>
        </p:txBody>
      </p:sp>
      <p:sp>
        <p:nvSpPr>
          <p:cNvPr id="3" name="Content Placeholder 2"/>
          <p:cNvSpPr>
            <a:spLocks noGrp="1"/>
          </p:cNvSpPr>
          <p:nvPr>
            <p:ph idx="1"/>
          </p:nvPr>
        </p:nvSpPr>
        <p:spPr>
          <a:xfrm>
            <a:off x="656572" y="1600200"/>
            <a:ext cx="7877827" cy="4195481"/>
          </a:xfrm>
        </p:spPr>
        <p:txBody>
          <a:bodyPr>
            <a:normAutofit fontScale="92500"/>
          </a:bodyPr>
          <a:lstStyle/>
          <a:p>
            <a:pPr marL="0" indent="0">
              <a:buNone/>
            </a:pPr>
            <a:r>
              <a:rPr lang="en-US" dirty="0"/>
              <a:t>“Intelligent design (ID) refers to a scientific research program as well as a community of scientists, philosophers, and other scholars who seek evidence of design in nature.” </a:t>
            </a:r>
          </a:p>
          <a:p>
            <a:pPr marL="0" indent="0">
              <a:buNone/>
            </a:pPr>
            <a:endParaRPr lang="en-US" dirty="0"/>
          </a:p>
          <a:p>
            <a:pPr marL="0" indent="0">
              <a:buNone/>
            </a:pPr>
            <a:r>
              <a:rPr lang="en-US" dirty="0"/>
              <a:t>discovery.org</a:t>
            </a:r>
          </a:p>
          <a:p>
            <a:pPr marL="0" indent="0">
              <a:buNone/>
            </a:pPr>
            <a:endParaRPr lang="en-US" dirty="0"/>
          </a:p>
          <a:p>
            <a:r>
              <a:rPr lang="en-US" dirty="0"/>
              <a:t>Movement seeks to provide scientific questions to Darwinism in society and schools</a:t>
            </a:r>
          </a:p>
        </p:txBody>
      </p:sp>
    </p:spTree>
    <p:extLst>
      <p:ext uri="{BB962C8B-B14F-4D97-AF65-F5344CB8AC3E}">
        <p14:creationId xmlns:p14="http://schemas.microsoft.com/office/powerpoint/2010/main" val="3363958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381000" y="152400"/>
            <a:ext cx="8077200" cy="1143000"/>
          </a:xfrm>
        </p:spPr>
        <p:txBody>
          <a:bodyPr/>
          <a:lstStyle/>
          <a:p>
            <a:pPr eaLnBrk="1" hangingPunct="1"/>
            <a:r>
              <a:rPr lang="en-GB" altLang="en-US" sz="3200" dirty="0"/>
              <a:t>Complex Specified Information</a:t>
            </a:r>
          </a:p>
        </p:txBody>
      </p:sp>
      <p:sp>
        <p:nvSpPr>
          <p:cNvPr id="179203" name="Rectangle 3"/>
          <p:cNvSpPr>
            <a:spLocks noGrp="1" noChangeArrowheads="1"/>
          </p:cNvSpPr>
          <p:nvPr>
            <p:ph type="body" idx="1"/>
          </p:nvPr>
        </p:nvSpPr>
        <p:spPr>
          <a:xfrm>
            <a:off x="457200" y="3673849"/>
            <a:ext cx="5257800" cy="2442592"/>
          </a:xfrm>
        </p:spPr>
        <p:txBody>
          <a:bodyPr>
            <a:normAutofit fontScale="77500" lnSpcReduction="20000"/>
          </a:bodyPr>
          <a:lstStyle/>
          <a:p>
            <a:pPr eaLnBrk="1" hangingPunct="1">
              <a:lnSpc>
                <a:spcPct val="90000"/>
              </a:lnSpc>
            </a:pPr>
            <a:r>
              <a:rPr lang="en-GB" altLang="en-US" sz="2400" dirty="0"/>
              <a:t>Master archer example</a:t>
            </a:r>
          </a:p>
          <a:p>
            <a:pPr eaLnBrk="1" hangingPunct="1">
              <a:lnSpc>
                <a:spcPct val="90000"/>
              </a:lnSpc>
            </a:pPr>
            <a:r>
              <a:rPr lang="en-GB" altLang="en-US" sz="2400" dirty="0"/>
              <a:t>Specified vs. unspecified</a:t>
            </a:r>
          </a:p>
          <a:p>
            <a:pPr eaLnBrk="1" hangingPunct="1">
              <a:lnSpc>
                <a:spcPct val="90000"/>
              </a:lnSpc>
            </a:pPr>
            <a:r>
              <a:rPr lang="en-GB" altLang="en-US" sz="2400" dirty="0"/>
              <a:t>Law of the conservation of information</a:t>
            </a:r>
          </a:p>
          <a:p>
            <a:pPr eaLnBrk="1" hangingPunct="1">
              <a:lnSpc>
                <a:spcPct val="90000"/>
              </a:lnSpc>
            </a:pPr>
            <a:r>
              <a:rPr lang="en-GB" altLang="en-US" sz="2400" dirty="0"/>
              <a:t>Law of small probabilities</a:t>
            </a:r>
          </a:p>
          <a:p>
            <a:pPr>
              <a:lnSpc>
                <a:spcPct val="90000"/>
              </a:lnSpc>
            </a:pPr>
            <a:r>
              <a:rPr lang="en-US" altLang="en-US" sz="2400" dirty="0"/>
              <a:t>“The Explanatory Filter faithfully represents our ordinary practice of sorting through things we alternately attribute to law, chance, or design.”</a:t>
            </a:r>
          </a:p>
          <a:p>
            <a:pPr eaLnBrk="1" hangingPunct="1">
              <a:lnSpc>
                <a:spcPct val="90000"/>
              </a:lnSpc>
            </a:pPr>
            <a:endParaRPr lang="en-GB" altLang="en-US" sz="2400" dirty="0"/>
          </a:p>
        </p:txBody>
      </p:sp>
      <p:pic>
        <p:nvPicPr>
          <p:cNvPr id="179205" name="Picture 5" descr="Dembsk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99" y="812987"/>
            <a:ext cx="3295650" cy="220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9206" name="Rectangle 6"/>
          <p:cNvSpPr>
            <a:spLocks noChangeArrowheads="1"/>
          </p:cNvSpPr>
          <p:nvPr/>
        </p:nvSpPr>
        <p:spPr bwMode="auto">
          <a:xfrm>
            <a:off x="1077911" y="3053458"/>
            <a:ext cx="235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GB" altLang="en-US" dirty="0"/>
              <a:t>William </a:t>
            </a:r>
            <a:r>
              <a:rPr lang="en-GB" altLang="en-US" dirty="0" err="1"/>
              <a:t>Dembski</a:t>
            </a:r>
            <a:endParaRPr lang="en-GB" altLang="en-US" dirty="0"/>
          </a:p>
        </p:txBody>
      </p:sp>
      <p:pic>
        <p:nvPicPr>
          <p:cNvPr id="7" name="Picture 4" descr="Dembski Explanatory Fil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5867400" y="914400"/>
            <a:ext cx="2514600" cy="495816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tangle 1"/>
          <p:cNvSpPr/>
          <p:nvPr/>
        </p:nvSpPr>
        <p:spPr>
          <a:xfrm>
            <a:off x="152400" y="6035758"/>
            <a:ext cx="9677400" cy="646331"/>
          </a:xfrm>
          <a:prstGeom prst="rect">
            <a:avLst/>
          </a:prstGeom>
        </p:spPr>
        <p:txBody>
          <a:bodyPr wrap="square">
            <a:spAutoFit/>
          </a:bodyPr>
          <a:lstStyle/>
          <a:p>
            <a:pPr marL="285750" indent="-285750">
              <a:buFont typeface="Arial" panose="020B0604020202020204" pitchFamily="34" charset="0"/>
              <a:buChar char="•"/>
            </a:pPr>
            <a:r>
              <a:rPr lang="en-US" i="1" dirty="0"/>
              <a:t>The Design Inference: Eliminating Chance Through Small Probabilities</a:t>
            </a:r>
            <a:r>
              <a:rPr lang="en-US" dirty="0"/>
              <a:t> (1998)</a:t>
            </a:r>
          </a:p>
          <a:p>
            <a:pPr marL="285750" indent="-285750">
              <a:buFont typeface="Arial" panose="020B0604020202020204" pitchFamily="34" charset="0"/>
              <a:buChar char="•"/>
            </a:pPr>
            <a:r>
              <a:rPr lang="en-US" i="1" dirty="0"/>
              <a:t>Uncommon Dissent: Intellectuals Who Find Darwinism Unconvincing </a:t>
            </a:r>
            <a:r>
              <a:rPr lang="en-US" dirty="0"/>
              <a:t>(2004)</a:t>
            </a:r>
            <a:endParaRPr lang="en-US" i="1" dirty="0"/>
          </a:p>
        </p:txBody>
      </p:sp>
    </p:spTree>
    <p:extLst>
      <p:ext uri="{BB962C8B-B14F-4D97-AF65-F5344CB8AC3E}">
        <p14:creationId xmlns:p14="http://schemas.microsoft.com/office/powerpoint/2010/main" val="332848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484187" y="79637"/>
            <a:ext cx="7055380" cy="1400530"/>
          </a:xfrm>
        </p:spPr>
        <p:txBody>
          <a:bodyPr/>
          <a:lstStyle/>
          <a:p>
            <a:r>
              <a:rPr lang="en-GB" altLang="en-US" dirty="0"/>
              <a:t>Irreducible Complexity</a:t>
            </a:r>
          </a:p>
        </p:txBody>
      </p:sp>
      <p:sp>
        <p:nvSpPr>
          <p:cNvPr id="177155" name="Rectangle 3"/>
          <p:cNvSpPr>
            <a:spLocks noGrp="1" noChangeArrowheads="1"/>
          </p:cNvSpPr>
          <p:nvPr>
            <p:ph type="body" idx="1"/>
          </p:nvPr>
        </p:nvSpPr>
        <p:spPr>
          <a:xfrm>
            <a:off x="0" y="3200400"/>
            <a:ext cx="6400800" cy="457200"/>
          </a:xfrm>
        </p:spPr>
        <p:txBody>
          <a:bodyPr/>
          <a:lstStyle/>
          <a:p>
            <a:pPr marL="0" indent="0" eaLnBrk="1" hangingPunct="1">
              <a:lnSpc>
                <a:spcPct val="90000"/>
              </a:lnSpc>
              <a:buFont typeface="Arial" panose="020B0604020202020204" pitchFamily="34" charset="0"/>
              <a:buNone/>
            </a:pPr>
            <a:endParaRPr lang="en-GB" altLang="en-US" sz="2400"/>
          </a:p>
          <a:p>
            <a:pPr marL="0" indent="0" eaLnBrk="1" hangingPunct="1">
              <a:lnSpc>
                <a:spcPct val="90000"/>
              </a:lnSpc>
              <a:buFont typeface="Arial" panose="020B0604020202020204" pitchFamily="34" charset="0"/>
              <a:buNone/>
            </a:pPr>
            <a:endParaRPr lang="en-GB" altLang="en-US" sz="2400"/>
          </a:p>
          <a:p>
            <a:pPr marL="0" indent="0" eaLnBrk="1" hangingPunct="1">
              <a:lnSpc>
                <a:spcPct val="90000"/>
              </a:lnSpc>
              <a:buFont typeface="Arial" panose="020B0604020202020204" pitchFamily="34" charset="0"/>
              <a:buNone/>
            </a:pPr>
            <a:endParaRPr lang="en-GB" altLang="en-US" sz="2400"/>
          </a:p>
        </p:txBody>
      </p:sp>
      <p:pic>
        <p:nvPicPr>
          <p:cNvPr id="177156" name="Picture 4" descr="flagellar-mo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1986" y="957159"/>
            <a:ext cx="3904193" cy="2928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7157" name="Rectangle 5"/>
          <p:cNvSpPr>
            <a:spLocks noChangeArrowheads="1"/>
          </p:cNvSpPr>
          <p:nvPr/>
        </p:nvSpPr>
        <p:spPr bwMode="auto">
          <a:xfrm>
            <a:off x="609600" y="5867400"/>
            <a:ext cx="7947025"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90000"/>
              </a:lnSpc>
              <a:spcBef>
                <a:spcPct val="20000"/>
              </a:spcBef>
              <a:buFont typeface="Arial" panose="020B0604020202020204" pitchFamily="34" charset="0"/>
              <a:buNone/>
            </a:pPr>
            <a:r>
              <a:rPr lang="en-US" altLang="en-US" sz="1800" i="1" dirty="0">
                <a:latin typeface="+mn-lt"/>
              </a:rPr>
              <a:t>Darwin's Black Box: The Biochemical Challenge to Evolution (1996)</a:t>
            </a:r>
            <a:endParaRPr lang="en-GB" altLang="en-US" sz="1800" i="1" dirty="0">
              <a:latin typeface="+mn-lt"/>
            </a:endParaRPr>
          </a:p>
        </p:txBody>
      </p:sp>
      <p:pic>
        <p:nvPicPr>
          <p:cNvPr id="177158" name="Picture 6" descr="behe_narrowweb__300x37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0800" y="985839"/>
            <a:ext cx="1830387"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7160" name="Rectangle 8"/>
          <p:cNvSpPr>
            <a:spLocks noChangeArrowheads="1"/>
          </p:cNvSpPr>
          <p:nvPr/>
        </p:nvSpPr>
        <p:spPr bwMode="auto">
          <a:xfrm>
            <a:off x="1235254" y="3387228"/>
            <a:ext cx="18998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GB" altLang="en-US" dirty="0"/>
              <a:t>Michael </a:t>
            </a:r>
            <a:r>
              <a:rPr lang="en-GB" altLang="en-US" dirty="0" err="1"/>
              <a:t>Behe</a:t>
            </a:r>
            <a:endParaRPr lang="en-GB" altLang="en-US" dirty="0"/>
          </a:p>
        </p:txBody>
      </p:sp>
      <p:sp>
        <p:nvSpPr>
          <p:cNvPr id="9" name="Rectangle 3"/>
          <p:cNvSpPr txBox="1">
            <a:spLocks noChangeArrowheads="1"/>
          </p:cNvSpPr>
          <p:nvPr/>
        </p:nvSpPr>
        <p:spPr>
          <a:xfrm>
            <a:off x="484187" y="4040187"/>
            <a:ext cx="8305800" cy="2286000"/>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8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24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nSpc>
                <a:spcPct val="90000"/>
              </a:lnSpc>
            </a:pPr>
            <a:r>
              <a:rPr lang="en-GB" altLang="en-US" sz="2400" dirty="0"/>
              <a:t>Examples in biology of systems too complex for evolution</a:t>
            </a:r>
          </a:p>
          <a:p>
            <a:pPr>
              <a:lnSpc>
                <a:spcPct val="90000"/>
              </a:lnSpc>
            </a:pPr>
            <a:r>
              <a:rPr lang="en-GB" altLang="en-US" sz="2400" dirty="0"/>
              <a:t>Bacterial flagellum, immune system, blood clotting…</a:t>
            </a:r>
          </a:p>
        </p:txBody>
      </p:sp>
    </p:spTree>
    <p:extLst>
      <p:ext uri="{BB962C8B-B14F-4D97-AF65-F5344CB8AC3E}">
        <p14:creationId xmlns:p14="http://schemas.microsoft.com/office/powerpoint/2010/main" val="45220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484187" y="79637"/>
            <a:ext cx="7055380" cy="1400530"/>
          </a:xfrm>
        </p:spPr>
        <p:txBody>
          <a:bodyPr/>
          <a:lstStyle/>
          <a:p>
            <a:r>
              <a:rPr lang="en-GB" altLang="en-US" dirty="0"/>
              <a:t>Biological Information</a:t>
            </a:r>
          </a:p>
        </p:txBody>
      </p:sp>
      <p:sp>
        <p:nvSpPr>
          <p:cNvPr id="177155" name="Rectangle 3"/>
          <p:cNvSpPr>
            <a:spLocks noGrp="1" noChangeArrowheads="1"/>
          </p:cNvSpPr>
          <p:nvPr>
            <p:ph type="body" idx="1"/>
          </p:nvPr>
        </p:nvSpPr>
        <p:spPr>
          <a:xfrm>
            <a:off x="0" y="3200400"/>
            <a:ext cx="6400800" cy="457200"/>
          </a:xfrm>
        </p:spPr>
        <p:txBody>
          <a:bodyPr/>
          <a:lstStyle/>
          <a:p>
            <a:pPr marL="0" indent="0" eaLnBrk="1" hangingPunct="1">
              <a:lnSpc>
                <a:spcPct val="90000"/>
              </a:lnSpc>
              <a:buFont typeface="Arial" panose="020B0604020202020204" pitchFamily="34" charset="0"/>
              <a:buNone/>
            </a:pPr>
            <a:endParaRPr lang="en-GB" altLang="en-US" sz="2400"/>
          </a:p>
          <a:p>
            <a:pPr marL="0" indent="0" eaLnBrk="1" hangingPunct="1">
              <a:lnSpc>
                <a:spcPct val="90000"/>
              </a:lnSpc>
              <a:buFont typeface="Arial" panose="020B0604020202020204" pitchFamily="34" charset="0"/>
              <a:buNone/>
            </a:pPr>
            <a:endParaRPr lang="en-GB" altLang="en-US" sz="2400"/>
          </a:p>
          <a:p>
            <a:pPr marL="0" indent="0" eaLnBrk="1" hangingPunct="1">
              <a:lnSpc>
                <a:spcPct val="90000"/>
              </a:lnSpc>
              <a:buFont typeface="Arial" panose="020B0604020202020204" pitchFamily="34" charset="0"/>
              <a:buNone/>
            </a:pPr>
            <a:endParaRPr lang="en-GB" altLang="en-US" sz="2400"/>
          </a:p>
        </p:txBody>
      </p:sp>
      <p:sp>
        <p:nvSpPr>
          <p:cNvPr id="177157" name="Rectangle 5"/>
          <p:cNvSpPr>
            <a:spLocks noChangeArrowheads="1"/>
          </p:cNvSpPr>
          <p:nvPr/>
        </p:nvSpPr>
        <p:spPr bwMode="auto">
          <a:xfrm>
            <a:off x="498473" y="6172200"/>
            <a:ext cx="8340727"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90000"/>
              </a:lnSpc>
              <a:spcBef>
                <a:spcPct val="20000"/>
              </a:spcBef>
              <a:buFont typeface="Arial" panose="020B0604020202020204" pitchFamily="34" charset="0"/>
              <a:buNone/>
            </a:pPr>
            <a:r>
              <a:rPr lang="en-US" altLang="en-US" sz="1800" i="1" dirty="0">
                <a:latin typeface="+mn-lt"/>
              </a:rPr>
              <a:t>Signature in the Cell: DNA and the Evidence for Intelligent Design </a:t>
            </a:r>
            <a:r>
              <a:rPr lang="en-US" altLang="en-US" sz="1800" dirty="0">
                <a:latin typeface="+mn-lt"/>
              </a:rPr>
              <a:t>(2009)</a:t>
            </a:r>
            <a:endParaRPr lang="en-GB" altLang="en-US" dirty="0">
              <a:latin typeface="+mn-lt"/>
            </a:endParaRPr>
          </a:p>
        </p:txBody>
      </p:sp>
      <p:sp>
        <p:nvSpPr>
          <p:cNvPr id="177160" name="Rectangle 8"/>
          <p:cNvSpPr>
            <a:spLocks noChangeArrowheads="1"/>
          </p:cNvSpPr>
          <p:nvPr/>
        </p:nvSpPr>
        <p:spPr bwMode="auto">
          <a:xfrm>
            <a:off x="1145029" y="3541868"/>
            <a:ext cx="20553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GB" altLang="en-US" dirty="0"/>
              <a:t>Stephen Meyer</a:t>
            </a:r>
          </a:p>
        </p:txBody>
      </p:sp>
      <p:sp>
        <p:nvSpPr>
          <p:cNvPr id="9" name="Rectangle 3"/>
          <p:cNvSpPr txBox="1">
            <a:spLocks noChangeArrowheads="1"/>
          </p:cNvSpPr>
          <p:nvPr/>
        </p:nvSpPr>
        <p:spPr>
          <a:xfrm>
            <a:off x="457200" y="4203412"/>
            <a:ext cx="8305800" cy="1484643"/>
          </a:xfrm>
          <a:prstGeom prst="rect">
            <a:avLst/>
          </a:prstGeom>
        </p:spPr>
        <p:txBody>
          <a:bodyPr vert="horz" lIns="91440" tIns="45720" rIns="91440" bIns="45720" rtlCol="0">
            <a:normAutofit fontScale="92500"/>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8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24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nSpc>
                <a:spcPct val="90000"/>
              </a:lnSpc>
            </a:pPr>
            <a:r>
              <a:rPr lang="en-GB" altLang="en-US" sz="2400" dirty="0"/>
              <a:t>Information content of DNA points to intelligence</a:t>
            </a:r>
          </a:p>
          <a:p>
            <a:pPr>
              <a:lnSpc>
                <a:spcPct val="90000"/>
              </a:lnSpc>
            </a:pPr>
            <a:r>
              <a:rPr lang="en-GB" altLang="en-US" sz="2400" dirty="0"/>
              <a:t>Self-replicating DNA/proteins = irreducible complexity </a:t>
            </a:r>
          </a:p>
          <a:p>
            <a:pPr>
              <a:lnSpc>
                <a:spcPct val="90000"/>
              </a:lnSpc>
            </a:pPr>
            <a:r>
              <a:rPr lang="en-GB" altLang="en-US" sz="2400" dirty="0"/>
              <a:t>Although a Christian, advocates for ID as science</a:t>
            </a:r>
          </a:p>
        </p:txBody>
      </p:sp>
      <p:pic>
        <p:nvPicPr>
          <p:cNvPr id="10" name="Picture 2" descr="Image result for stephen mey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2263" y="990600"/>
            <a:ext cx="1685859" cy="2528788"/>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Signature in the Cell.JPG"/>
          <p:cNvPicPr>
            <a:picLocks noChangeAspect="1" noChangeArrowheads="1"/>
          </p:cNvPicPr>
          <p:nvPr/>
        </p:nvPicPr>
        <p:blipFill rotWithShape="1">
          <a:blip r:embed="rId4">
            <a:extLst>
              <a:ext uri="{28A0092B-C50C-407E-A947-70E740481C1C}">
                <a14:useLocalDpi xmlns:a14="http://schemas.microsoft.com/office/drawing/2010/main" val="0"/>
              </a:ext>
            </a:extLst>
          </a:blip>
          <a:srcRect t="5971" b="36318"/>
          <a:stretch/>
        </p:blipFill>
        <p:spPr bwMode="auto">
          <a:xfrm>
            <a:off x="4648200" y="990600"/>
            <a:ext cx="3269640" cy="2917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4332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8278290" cy="1400530"/>
          </a:xfrm>
        </p:spPr>
        <p:txBody>
          <a:bodyPr/>
          <a:lstStyle/>
          <a:p>
            <a:r>
              <a:rPr lang="en-US" dirty="0"/>
              <a:t>Intelligent Design as science</a:t>
            </a:r>
          </a:p>
        </p:txBody>
      </p:sp>
      <p:sp>
        <p:nvSpPr>
          <p:cNvPr id="3" name="Content Placeholder 2"/>
          <p:cNvSpPr>
            <a:spLocks noGrp="1"/>
          </p:cNvSpPr>
          <p:nvPr>
            <p:ph idx="1"/>
          </p:nvPr>
        </p:nvSpPr>
        <p:spPr>
          <a:xfrm>
            <a:off x="609600" y="1524001"/>
            <a:ext cx="8077200" cy="4724406"/>
          </a:xfrm>
        </p:spPr>
        <p:txBody>
          <a:bodyPr>
            <a:normAutofit/>
          </a:bodyPr>
          <a:lstStyle/>
          <a:p>
            <a:r>
              <a:rPr lang="en-US" dirty="0"/>
              <a:t>Explicitly makes no claim on the nature of the intelligence, although many proponents are religious</a:t>
            </a:r>
          </a:p>
          <a:p>
            <a:r>
              <a:rPr lang="en-US" dirty="0"/>
              <a:t>No statement on age of the universe/earth</a:t>
            </a:r>
          </a:p>
          <a:p>
            <a:r>
              <a:rPr lang="en-US" dirty="0"/>
              <a:t>No statement on the compatibility of science and religion</a:t>
            </a:r>
          </a:p>
          <a:p>
            <a:r>
              <a:rPr lang="en-US" dirty="0"/>
              <a:t>Explicitly different than creationism</a:t>
            </a:r>
          </a:p>
          <a:p>
            <a:r>
              <a:rPr lang="en-US" dirty="0"/>
              <a:t>Explicitly attempts to work within science—not a subversion or pseudoscience</a:t>
            </a:r>
          </a:p>
          <a:p>
            <a:endParaRPr lang="en-US" dirty="0"/>
          </a:p>
        </p:txBody>
      </p:sp>
    </p:spTree>
    <p:extLst>
      <p:ext uri="{BB962C8B-B14F-4D97-AF65-F5344CB8AC3E}">
        <p14:creationId xmlns:p14="http://schemas.microsoft.com/office/powerpoint/2010/main" val="1160018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995082"/>
          </a:xfrm>
        </p:spPr>
        <p:txBody>
          <a:bodyPr/>
          <a:lstStyle/>
          <a:p>
            <a:r>
              <a:rPr lang="en-US" dirty="0"/>
              <a:t>Some predictions of ID</a:t>
            </a:r>
          </a:p>
        </p:txBody>
      </p:sp>
      <p:sp>
        <p:nvSpPr>
          <p:cNvPr id="3" name="Content Placeholder 2"/>
          <p:cNvSpPr>
            <a:spLocks noGrp="1"/>
          </p:cNvSpPr>
          <p:nvPr>
            <p:ph idx="1"/>
          </p:nvPr>
        </p:nvSpPr>
        <p:spPr>
          <a:xfrm>
            <a:off x="827700" y="1631951"/>
            <a:ext cx="7478100" cy="4616456"/>
          </a:xfrm>
        </p:spPr>
        <p:txBody>
          <a:bodyPr/>
          <a:lstStyle/>
          <a:p>
            <a:r>
              <a:rPr lang="en-US" dirty="0"/>
              <a:t>Complex biological machines</a:t>
            </a:r>
          </a:p>
          <a:p>
            <a:r>
              <a:rPr lang="en-US" dirty="0"/>
              <a:t>Fine-tuned physical constants</a:t>
            </a:r>
          </a:p>
          <a:p>
            <a:r>
              <a:rPr lang="en-US" dirty="0"/>
              <a:t>Rapid, fully-formed appearance of organisms in fossil record</a:t>
            </a:r>
          </a:p>
          <a:p>
            <a:r>
              <a:rPr lang="en-US" dirty="0"/>
              <a:t>Re-use of functional systems in multiple organisms</a:t>
            </a:r>
          </a:p>
          <a:p>
            <a:r>
              <a:rPr lang="en-US" dirty="0"/>
              <a:t>Genetic code should be mostly or entirely useful, not filled with junk</a:t>
            </a:r>
          </a:p>
          <a:p>
            <a:endParaRPr lang="en-US" dirty="0"/>
          </a:p>
        </p:txBody>
      </p:sp>
    </p:spTree>
    <p:extLst>
      <p:ext uri="{BB962C8B-B14F-4D97-AF65-F5344CB8AC3E}">
        <p14:creationId xmlns:p14="http://schemas.microsoft.com/office/powerpoint/2010/main" val="1910128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a:xfrm>
            <a:off x="457200" y="228600"/>
            <a:ext cx="8458200" cy="842682"/>
          </a:xfrm>
        </p:spPr>
        <p:txBody>
          <a:bodyPr/>
          <a:lstStyle/>
          <a:p>
            <a:r>
              <a:rPr lang="en-US" altLang="en-US" sz="3600" dirty="0"/>
              <a:t>Evidences: Anthropic Coincidences</a:t>
            </a:r>
          </a:p>
        </p:txBody>
      </p:sp>
      <p:sp>
        <p:nvSpPr>
          <p:cNvPr id="346115" name="Rectangle 3"/>
          <p:cNvSpPr>
            <a:spLocks noGrp="1" noChangeArrowheads="1"/>
          </p:cNvSpPr>
          <p:nvPr>
            <p:ph type="body" idx="1"/>
          </p:nvPr>
        </p:nvSpPr>
        <p:spPr>
          <a:xfrm>
            <a:off x="304800" y="1079908"/>
            <a:ext cx="8686800" cy="5549492"/>
          </a:xfrm>
        </p:spPr>
        <p:txBody>
          <a:bodyPr>
            <a:normAutofit fontScale="77500" lnSpcReduction="20000"/>
          </a:bodyPr>
          <a:lstStyle/>
          <a:p>
            <a:pPr>
              <a:lnSpc>
                <a:spcPct val="120000"/>
              </a:lnSpc>
              <a:spcBef>
                <a:spcPts val="0"/>
              </a:spcBef>
            </a:pPr>
            <a:r>
              <a:rPr lang="en-US" altLang="en-US" dirty="0"/>
              <a:t>Cosmologists (physicist who thinks about big things) are very familiar with “anthropic coincidences” </a:t>
            </a:r>
          </a:p>
          <a:p>
            <a:pPr lvl="1">
              <a:lnSpc>
                <a:spcPct val="120000"/>
              </a:lnSpc>
              <a:spcBef>
                <a:spcPts val="0"/>
              </a:spcBef>
            </a:pPr>
            <a:r>
              <a:rPr lang="en-US" altLang="en-US" dirty="0"/>
              <a:t>Dr. Dennis Scania, head of Cambridge University Observatories</a:t>
            </a:r>
          </a:p>
          <a:p>
            <a:pPr marL="914416" lvl="2" indent="0">
              <a:lnSpc>
                <a:spcPct val="120000"/>
              </a:lnSpc>
              <a:spcBef>
                <a:spcPts val="0"/>
              </a:spcBef>
              <a:buNone/>
            </a:pPr>
            <a:r>
              <a:rPr lang="en-US" altLang="en-US" dirty="0">
                <a:solidFill>
                  <a:srgbClr val="FFFF00"/>
                </a:solidFill>
              </a:rPr>
              <a:t>“If you change a little bit the laws of nature, or you change a little bit the constants of nature – like the charge on the electron – then the way the universe develops is so changed, it is very likely that intelligent life would not have been able to develop.</a:t>
            </a:r>
            <a:r>
              <a:rPr lang="en-US" altLang="en-US" dirty="0"/>
              <a:t>”</a:t>
            </a:r>
          </a:p>
          <a:p>
            <a:pPr lvl="1">
              <a:lnSpc>
                <a:spcPct val="120000"/>
              </a:lnSpc>
              <a:spcBef>
                <a:spcPts val="0"/>
              </a:spcBef>
            </a:pPr>
            <a:r>
              <a:rPr lang="en-US" altLang="en-US" dirty="0"/>
              <a:t>Dr. David D. Deutsch, Institute of Mathematics, Oxford University</a:t>
            </a:r>
          </a:p>
          <a:p>
            <a:pPr marL="914416" lvl="2" indent="0">
              <a:lnSpc>
                <a:spcPct val="120000"/>
              </a:lnSpc>
              <a:spcBef>
                <a:spcPts val="0"/>
              </a:spcBef>
              <a:buNone/>
            </a:pPr>
            <a:r>
              <a:rPr lang="en-US" altLang="en-US" dirty="0">
                <a:solidFill>
                  <a:srgbClr val="FFFF00"/>
                </a:solidFill>
              </a:rPr>
              <a:t>“If we nudge one of these constants just a few percent [in either direction] … No carbon, no life. Not even any chemistry. No complexity at all.”</a:t>
            </a:r>
          </a:p>
          <a:p>
            <a:pPr lvl="1">
              <a:lnSpc>
                <a:spcPct val="120000"/>
              </a:lnSpc>
              <a:spcBef>
                <a:spcPts val="0"/>
              </a:spcBef>
            </a:pPr>
            <a:r>
              <a:rPr lang="en-US" altLang="en-US" dirty="0"/>
              <a:t>Dr. Paul Davies, noted author and professor of theoretical physics</a:t>
            </a:r>
          </a:p>
          <a:p>
            <a:pPr marL="914416" lvl="2" indent="0">
              <a:lnSpc>
                <a:spcPct val="120000"/>
              </a:lnSpc>
              <a:spcBef>
                <a:spcPts val="0"/>
              </a:spcBef>
              <a:buNone/>
            </a:pPr>
            <a:r>
              <a:rPr lang="en-US" altLang="en-US" dirty="0">
                <a:solidFill>
                  <a:srgbClr val="FFFF00"/>
                </a:solidFill>
              </a:rPr>
              <a:t>“The really amazing thing is not that life on Earth is balanced on a knife-edge, but that the entire universe is balanced on a knife-edge.  … You see, even if you dismiss man as a chance happening, the fact remains that the universe seems unreasonably suited to the existence of life – almost contrived – you might say a ‘put-up job’.”</a:t>
            </a:r>
          </a:p>
          <a:p>
            <a:pPr>
              <a:lnSpc>
                <a:spcPct val="120000"/>
              </a:lnSpc>
              <a:spcBef>
                <a:spcPts val="0"/>
              </a:spcBef>
            </a:pPr>
            <a:r>
              <a:rPr lang="en-US" altLang="en-US" dirty="0"/>
              <a:t>How precise is this fine tuning?</a:t>
            </a:r>
          </a:p>
          <a:p>
            <a:pPr lvl="1">
              <a:lnSpc>
                <a:spcPct val="120000"/>
              </a:lnSpc>
              <a:spcBef>
                <a:spcPts val="0"/>
              </a:spcBef>
            </a:pPr>
            <a:r>
              <a:rPr lang="en-US" altLang="en-US" dirty="0"/>
              <a:t>Dr. Michael Turner, astrophysicist at the University of Chicago</a:t>
            </a:r>
          </a:p>
          <a:p>
            <a:pPr marL="914416" lvl="2" indent="0">
              <a:lnSpc>
                <a:spcPct val="120000"/>
              </a:lnSpc>
              <a:spcBef>
                <a:spcPts val="0"/>
              </a:spcBef>
              <a:buNone/>
            </a:pPr>
            <a:r>
              <a:rPr lang="en-US" altLang="en-US" dirty="0">
                <a:solidFill>
                  <a:srgbClr val="FFFF00"/>
                </a:solidFill>
              </a:rPr>
              <a:t>“The precision is as if one could throw a dart across the entire universe and hit a bull’s eye one millimeter in diameter on the other side”</a:t>
            </a:r>
          </a:p>
        </p:txBody>
      </p:sp>
    </p:spTree>
    <p:extLst>
      <p:ext uri="{BB962C8B-B14F-4D97-AF65-F5344CB8AC3E}">
        <p14:creationId xmlns:p14="http://schemas.microsoft.com/office/powerpoint/2010/main" val="3855401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1594</TotalTime>
  <Words>1172</Words>
  <Application>Microsoft Office PowerPoint</Application>
  <PresentationFormat>On-screen Show (4:3)</PresentationFormat>
  <Paragraphs>112</Paragraphs>
  <Slides>12</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ＭＳ Ｐゴシック</vt:lpstr>
      <vt:lpstr>Arial</vt:lpstr>
      <vt:lpstr>Calibri</vt:lpstr>
      <vt:lpstr>Century Gothic</vt:lpstr>
      <vt:lpstr>Symbol</vt:lpstr>
      <vt:lpstr>Times New Roman</vt:lpstr>
      <vt:lpstr>Wingdings 3</vt:lpstr>
      <vt:lpstr>Ion</vt:lpstr>
      <vt:lpstr>Intelligent Design: A brief look at the theory and the movement  A.J. Miller, Berean Baptist Church</vt:lpstr>
      <vt:lpstr>ID Theory</vt:lpstr>
      <vt:lpstr>ID Movement</vt:lpstr>
      <vt:lpstr>Complex Specified Information</vt:lpstr>
      <vt:lpstr>Irreducible Complexity</vt:lpstr>
      <vt:lpstr>Biological Information</vt:lpstr>
      <vt:lpstr>Intelligent Design as science</vt:lpstr>
      <vt:lpstr>Some predictions of ID</vt:lpstr>
      <vt:lpstr>Evidences: Anthropic Coincidences</vt:lpstr>
      <vt:lpstr>Evidences: “Inevitability” of Life</vt:lpstr>
      <vt:lpstr>Evidences: Math itself</vt:lpstr>
      <vt:lpstr>Does ID eliminate scientific inquiry as an intellectual dead end?</vt:lpstr>
    </vt:vector>
  </TitlesOfParts>
  <Company>Albion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Aaron Miller</dc:creator>
  <cp:lastModifiedBy>Aaron Miller</cp:lastModifiedBy>
  <cp:revision>97</cp:revision>
  <dcterms:created xsi:type="dcterms:W3CDTF">2012-03-24T21:45:29Z</dcterms:created>
  <dcterms:modified xsi:type="dcterms:W3CDTF">2018-08-12T12:58:17Z</dcterms:modified>
</cp:coreProperties>
</file>